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media/image12.png" ContentType="image/png"/>
  <Override PartName="/ppt/media/image20.jpeg" ContentType="image/jpeg"/>
  <Override PartName="/ppt/media/image9.png" ContentType="image/png"/>
  <Override PartName="/ppt/media/image11.png" ContentType="image/png"/>
  <Override PartName="/ppt/media/image19.jpeg" ContentType="image/jpeg"/>
  <Override PartName="/ppt/media/image29.wmf" ContentType="image/x-wmf"/>
  <Override PartName="/ppt/media/image7.jpeg" ContentType="image/jpeg"/>
  <Override PartName="/ppt/media/image6.png" ContentType="image/png"/>
  <Override PartName="/ppt/media/image14.wmf" ContentType="image/x-wmf"/>
  <Override PartName="/ppt/media/image5.wmf" ContentType="image/x-wmf"/>
  <Override PartName="/ppt/media/image10.png" ContentType="image/png"/>
  <Override PartName="/ppt/media/image28.wmf" ContentType="image/x-wmf"/>
  <Override PartName="/ppt/media/image4.wmf" ContentType="image/x-wmf"/>
  <Override PartName="/ppt/media/image27.wmf" ContentType="image/x-wmf"/>
  <Override PartName="/ppt/media/image13.jpeg" ContentType="image/jpeg"/>
  <Override PartName="/ppt/media/image8.jpeg" ContentType="image/jpeg"/>
  <Override PartName="/ppt/media/image26.png" ContentType="image/png"/>
  <Override PartName="/ppt/media/image25.png" ContentType="image/png"/>
  <Override PartName="/ppt/media/image23.wmf" ContentType="image/x-wmf"/>
  <Override PartName="/ppt/media/image22.wmf" ContentType="image/x-wmf"/>
  <Override PartName="/ppt/media/image21.wmf" ContentType="image/x-wmf"/>
  <Override PartName="/ppt/media/image18.tif" ContentType="image/tiff"/>
  <Override PartName="/ppt/media/image3.wmf" ContentType="image/x-wmf"/>
  <Override PartName="/ppt/media/image17.png" ContentType="image/png"/>
  <Override PartName="/ppt/media/image16.png" ContentType="image/png"/>
  <Override PartName="/ppt/media/image15.png" ContentType="image/png"/>
  <Override PartName="/ppt/media/image24.wmf" ContentType="image/x-wmf"/>
  <Override PartName="/ppt/media/image1.wmf" ContentType="image/x-wmf"/>
  <Override PartName="/ppt/media/image2.wmf" ContentType="image/x-wm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86EA0B9-8A8E-407A-BF0B-602950A3D3B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F3BBCC-EDEF-433D-B86F-8AFCAF70923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B51509-EF1A-42FF-ACA5-6C1C14E7800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D164DA-1DD6-4F66-9081-9882E9BF6BB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2F652D-CDDA-48BB-8D60-0CD5C9DFB59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1BC56C-92C5-4D5B-B56E-334659F8400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2D27E5-B37D-4677-8931-084327CFB7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839E66-6FA3-4848-9244-FBA1452A96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E62C88-4FAE-4E02-95BA-642A7D22D4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76D0D6-0C3D-408E-A966-0CF59309C1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26D80E-8938-48FC-9F82-F084354314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9ABFD4-7248-4ACC-948A-40B1214282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E87CE9-A6DC-470C-8975-E3ACC87917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EE6F09-BEC4-4B2A-AC1D-8F780F1562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43D543-3144-411C-AE8E-4431276C88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846879-581E-4BA5-AC9D-E9D83750F3D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0B0666-1A35-4ED2-AB1B-A2881AC83CB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30EA01-258B-4409-AF3F-6CB214AFCB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070EBE-B40D-455A-9EA7-80A619256F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CCDC03-3516-44A9-8978-907AF5D3E0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45F8A3-648C-4226-A251-750E478940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5BE3D8-C1C8-4319-8B79-54FA8E865E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F644EE-1062-4B63-AC72-AEFB6A4EF2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547EA1-FDA4-4911-9FDE-848747ADCD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31CCB4-1249-4E5C-A840-DE2ABE1EEC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C08843-7182-400E-813C-20723B37C2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86C79A-38B1-477D-A489-25907E71F5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D617E4-C49F-4EBB-906D-17D54DD8B2E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DCD038-B8D4-4C45-84FC-B4F02F55147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FFBE42C-6F20-466A-AAFA-D698CD5FB4F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248EB0C-11A5-496D-AABA-B541E5A81A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39E0F99-6AF8-4A6D-BE77-EDA0EBED55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D7A4512-D037-40F3-9917-BF6A2D2945A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5F87DE-AF59-4B81-A34A-AD44EF6BBD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FE84B2-4759-460C-8F24-2E561D3A09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85F4C33-209C-4C5A-A95D-5B1C3FF76C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BA97589-25C3-4A21-8EBC-C650CF47CE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273B63-130E-45DD-8A52-D509B24C56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9E9A764-A921-471E-A823-76BA27396D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9CD3CD5-8AC7-4476-8436-B52AAC59CE6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563E7A6-F84F-40C1-860C-FF6F7AB345D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64327F5-5450-4EA0-B91F-CF2749D57A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E6E5D31-623A-47ED-B033-62E813FB7E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DFC7A55-6893-4632-9618-74F8F11BB1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CF51894-9AE8-49F1-848B-95D13EF4B8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45F677D-6BE2-4EA6-9D43-78D6B276A9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F872E08-95F4-4250-996A-19FAD67B9D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30EA284-24D6-414C-9435-6F67106186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D9259A8-EA53-444F-B8F0-CF00AF5D67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EDB3CF6-C082-40AE-BA13-E6CB469E53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8E71C92-922D-4990-9AA2-DD42D3192D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36B6879-6243-4704-A809-44B9AAE5588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3F727CA-6F14-4423-9AC5-F14D302E685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8C5408CF-06B8-480C-976B-D41E42A6723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8859E214-8844-41AF-844B-E3AFCEE54FD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B35A0479-0C2F-47F0-9AE7-BEE597D68EE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1920" cy="42912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368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501D7EA7-40FA-4332-A73F-AF35B8FA3A4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1920" cy="47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wmf"/><Relationship Id="rId6" Type="http://schemas.openxmlformats.org/officeDocument/2006/relationships/image" Target="../media/image28.wmf"/><Relationship Id="rId7" Type="http://schemas.openxmlformats.org/officeDocument/2006/relationships/image" Target="../media/image29.wmf"/><Relationship Id="rId8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t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3280" cy="685080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70600" cy="1468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Welcome to ASEN 3728</a:t>
            </a:r>
            <a:br>
              <a:rPr sz="4000"/>
            </a:b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Dynamics!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80080" cy="43862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5" name="Picture 6" descr="Miami Rick ✈️🇺🇸 on Twitter: &quot;I'll just leave this....here ..."/>
          <p:cNvPicPr/>
          <p:nvPr/>
        </p:nvPicPr>
        <p:blipFill>
          <a:blip r:embed="rId1"/>
          <a:stretch/>
        </p:blipFill>
        <p:spPr>
          <a:xfrm>
            <a:off x="2028240" y="914400"/>
            <a:ext cx="5056920" cy="507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3" descr="A large passenger jet flying through a clear blue sky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1800"/>
            <a:ext cx="9205920" cy="6856200"/>
          </a:xfrm>
          <a:prstGeom prst="rect">
            <a:avLst/>
          </a:prstGeom>
          <a:ln w="0">
            <a:noFill/>
          </a:ln>
        </p:spPr>
      </p:pic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143000" y="914040"/>
            <a:ext cx="3054600" cy="65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Break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9" name="TextBox 2"/>
          <p:cNvSpPr/>
          <p:nvPr/>
        </p:nvSpPr>
        <p:spPr>
          <a:xfrm>
            <a:off x="1292400" y="2444400"/>
            <a:ext cx="64252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1" name="TextBox 5"/>
          <p:cNvSpPr/>
          <p:nvPr/>
        </p:nvSpPr>
        <p:spPr>
          <a:xfrm>
            <a:off x="4545000" y="1454400"/>
            <a:ext cx="43380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2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803040" cy="1159200"/>
          </a:xfrm>
          <a:prstGeom prst="rect">
            <a:avLst/>
          </a:prstGeom>
          <a:ln w="0">
            <a:noFill/>
          </a:ln>
        </p:spPr>
      </p:pic>
      <p:pic>
        <p:nvPicPr>
          <p:cNvPr id="263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5720" cy="30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5" name="TextBox 5"/>
          <p:cNvSpPr/>
          <p:nvPr/>
        </p:nvSpPr>
        <p:spPr>
          <a:xfrm>
            <a:off x="4545000" y="837360"/>
            <a:ext cx="43380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6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803040" cy="115920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5720" cy="3031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"/>
          <p:cNvSpPr/>
          <p:nvPr/>
        </p:nvSpPr>
        <p:spPr>
          <a:xfrm>
            <a:off x="3200400" y="5244120"/>
            <a:ext cx="27511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9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72800" y="4312440"/>
            <a:ext cx="2843640" cy="772560"/>
          </a:xfrm>
          <a:prstGeom prst="rect">
            <a:avLst/>
          </a:prstGeom>
          <a:ln w="9525">
            <a:noFill/>
          </a:ln>
        </p:spPr>
      </p:pic>
      <p:sp>
        <p:nvSpPr>
          <p:cNvPr id="270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3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30840" y="3961800"/>
            <a:ext cx="2843640" cy="772560"/>
          </a:xfrm>
          <a:prstGeom prst="rect">
            <a:avLst/>
          </a:prstGeom>
          <a:ln w="9525">
            <a:noFill/>
          </a:ln>
        </p:spPr>
      </p:pic>
      <p:sp>
        <p:nvSpPr>
          <p:cNvPr id="274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TextBox 18"/>
          <p:cNvSpPr/>
          <p:nvPr/>
        </p:nvSpPr>
        <p:spPr>
          <a:xfrm>
            <a:off x="371880" y="2408400"/>
            <a:ext cx="86050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8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5720" cy="303120"/>
          </a:xfrm>
          <a:prstGeom prst="rect">
            <a:avLst/>
          </a:prstGeom>
          <a:ln w="0">
            <a:noFill/>
          </a:ln>
        </p:spPr>
      </p:pic>
      <p:sp>
        <p:nvSpPr>
          <p:cNvPr id="279" name="Rectangle 4"/>
          <p:cNvSpPr/>
          <p:nvPr/>
        </p:nvSpPr>
        <p:spPr>
          <a:xfrm>
            <a:off x="225000" y="2307600"/>
            <a:ext cx="8752320" cy="38872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0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5720" cy="239400"/>
          </a:xfrm>
          <a:prstGeom prst="rect">
            <a:avLst/>
          </a:prstGeom>
          <a:ln w="0">
            <a:noFill/>
          </a:ln>
        </p:spPr>
      </p:pic>
      <p:pic>
        <p:nvPicPr>
          <p:cNvPr id="281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5720" cy="239400"/>
          </a:xfrm>
          <a:prstGeom prst="rect">
            <a:avLst/>
          </a:prstGeom>
          <a:ln w="0">
            <a:noFill/>
          </a:ln>
        </p:spPr>
      </p:pic>
      <p:sp>
        <p:nvSpPr>
          <p:cNvPr id="282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7" descr="tempest_low.JPG"/>
          <p:cNvPicPr/>
          <p:nvPr/>
        </p:nvPicPr>
        <p:blipFill>
          <a:blip r:embed="rId1"/>
          <a:srcRect l="0" t="3582" r="0" b="37942"/>
          <a:stretch/>
        </p:blipFill>
        <p:spPr>
          <a:xfrm>
            <a:off x="137880" y="96840"/>
            <a:ext cx="2878920" cy="11206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59360" y="230760"/>
            <a:ext cx="5384160" cy="732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Outline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24" name="Rectangle 3"/>
          <p:cNvSpPr/>
          <p:nvPr/>
        </p:nvSpPr>
        <p:spPr>
          <a:xfrm>
            <a:off x="324000" y="1472040"/>
            <a:ext cx="5078160" cy="1955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What is A/C Dynamics About?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Course Logistics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Nomenclature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My Background and Research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Aircraft Dynamics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7" name="TextBox 3"/>
          <p:cNvSpPr/>
          <p:nvPr/>
        </p:nvSpPr>
        <p:spPr>
          <a:xfrm>
            <a:off x="933120" y="1598760"/>
            <a:ext cx="5864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Newton’s Laws     (ASEN 2703)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8" name="TextBox 4"/>
          <p:cNvSpPr/>
          <p:nvPr/>
        </p:nvSpPr>
        <p:spPr>
          <a:xfrm>
            <a:off x="543960" y="2269080"/>
            <a:ext cx="62924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+ Aerodynamics       (ASEN 2702,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ASEN 3711)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9" name="TextBox 5"/>
          <p:cNvSpPr/>
          <p:nvPr/>
        </p:nvSpPr>
        <p:spPr>
          <a:xfrm>
            <a:off x="920520" y="3574800"/>
            <a:ext cx="5873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Aircraft Dynamics (ASEN 3728)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0" name="Straight Connector 8"/>
          <p:cNvSpPr/>
          <p:nvPr/>
        </p:nvSpPr>
        <p:spPr>
          <a:xfrm>
            <a:off x="595800" y="3433320"/>
            <a:ext cx="6124680" cy="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1" name="TextBox 15"/>
          <p:cNvSpPr/>
          <p:nvPr/>
        </p:nvSpPr>
        <p:spPr>
          <a:xfrm>
            <a:off x="6818400" y="1524960"/>
            <a:ext cx="21675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Inertial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2" name="TextBox 16"/>
          <p:cNvSpPr/>
          <p:nvPr/>
        </p:nvSpPr>
        <p:spPr>
          <a:xfrm>
            <a:off x="6857640" y="2458080"/>
            <a:ext cx="21625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Body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4080"/>
                </a:solidFill>
                <a:latin typeface="Arial"/>
                <a:ea typeface="Arial"/>
              </a:rPr>
              <a:t>Reference 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3" name="TextBox 17"/>
          <p:cNvSpPr/>
          <p:nvPr/>
        </p:nvSpPr>
        <p:spPr>
          <a:xfrm>
            <a:off x="893880" y="5223960"/>
            <a:ext cx="5617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Nonlinear Equations of Motion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4" name="Right Arrow 18"/>
          <p:cNvSpPr/>
          <p:nvPr/>
        </p:nvSpPr>
        <p:spPr>
          <a:xfrm rot="5400000">
            <a:off x="3705840" y="4543200"/>
            <a:ext cx="807120" cy="398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080"/>
          </a:solidFill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Course Hub: Canvas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457200" y="914400"/>
            <a:ext cx="8264880" cy="509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My Assumptions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8" name="Picture 3" descr=""/>
          <p:cNvPicPr/>
          <p:nvPr/>
        </p:nvPicPr>
        <p:blipFill>
          <a:blip r:embed="rId1"/>
          <a:stretch/>
        </p:blipFill>
        <p:spPr>
          <a:xfrm>
            <a:off x="5954400" y="3519360"/>
            <a:ext cx="2730600" cy="13644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39" name="Picture 4" descr=""/>
          <p:cNvPicPr/>
          <p:nvPr/>
        </p:nvPicPr>
        <p:blipFill>
          <a:blip r:embed="rId2"/>
          <a:stretch/>
        </p:blipFill>
        <p:spPr>
          <a:xfrm>
            <a:off x="5954400" y="1737720"/>
            <a:ext cx="2730600" cy="13644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40" name=""/>
          <p:cNvSpPr txBox="1"/>
          <p:nvPr/>
        </p:nvSpPr>
        <p:spPr>
          <a:xfrm>
            <a:off x="183600" y="1279440"/>
            <a:ext cx="5531400" cy="43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material is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challenging,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and can take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multiple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engagements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 understand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fully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student who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comes to my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office or asks a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question wants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 learn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It may take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multiple ways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of explaining a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concept before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student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must work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together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help you find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way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Taking notes in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class and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doing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homework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yourselves are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critical steps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 am trying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bring you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point of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understanding,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not just give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you the answer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will have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fun this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semester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685800" y="724320"/>
            <a:ext cx="7714800" cy="47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85680"/>
            <a:ext cx="8227800" cy="733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37080" y="4506480"/>
            <a:ext cx="9053280" cy="1894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a week I will feature course-related memes and videos from the Internet.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Students should email me links to memes and videos on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topics related to the course content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(not about the course itself).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4" name="Picture 2" descr="http://headblitz.com/wp-content/uploads/2012/03/tosh0.jpg"/>
          <p:cNvPicPr/>
          <p:nvPr/>
        </p:nvPicPr>
        <p:blipFill>
          <a:blip r:embed="rId1"/>
          <a:stretch/>
        </p:blipFill>
        <p:spPr>
          <a:xfrm>
            <a:off x="1717920" y="959040"/>
            <a:ext cx="5622120" cy="3309840"/>
          </a:xfrm>
          <a:prstGeom prst="rect">
            <a:avLst/>
          </a:prstGeom>
          <a:ln w="0">
            <a:solidFill>
              <a:srgbClr val="b3b3b3"/>
            </a:solidFill>
          </a:ln>
        </p:spPr>
      </p:pic>
      <p:sp>
        <p:nvSpPr>
          <p:cNvPr id="245" name="Rectangle 5"/>
          <p:cNvSpPr/>
          <p:nvPr/>
        </p:nvSpPr>
        <p:spPr>
          <a:xfrm>
            <a:off x="3053880" y="1974960"/>
            <a:ext cx="3239280" cy="806040"/>
          </a:xfrm>
          <a:prstGeom prst="rect">
            <a:avLst/>
          </a:prstGeom>
          <a:solidFill>
            <a:srgbClr val="0070c0"/>
          </a:solidFill>
          <a:ln w="12700">
            <a:solidFill>
              <a:srgbClr val="40404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Rectangle 3"/>
          <p:cNvSpPr/>
          <p:nvPr/>
        </p:nvSpPr>
        <p:spPr>
          <a:xfrm>
            <a:off x="3065040" y="1860840"/>
            <a:ext cx="32385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3728</a:t>
            </a:r>
            <a:r>
              <a:rPr b="1" lang="en-US" sz="6000" spc="-1" strike="noStrike">
                <a:solidFill>
                  <a:srgbClr val="ff0000"/>
                </a:solidFill>
                <a:latin typeface="Rockwell Extra Bold"/>
                <a:ea typeface="Arial"/>
              </a:rPr>
              <a:t>.</a:t>
            </a:r>
            <a:r>
              <a:rPr b="1" lang="en-US" sz="6000" spc="-1" strike="noStrike">
                <a:solidFill>
                  <a:srgbClr val="a6a6a6"/>
                </a:solidFill>
                <a:latin typeface="Rockwell Extra Bold"/>
                <a:ea typeface="Arial"/>
              </a:rPr>
              <a:t>O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47" name="Picture 7" descr="Boulder FL master.eps"/>
          <p:cNvPicPr/>
          <p:nvPr/>
        </p:nvPicPr>
        <p:blipFill>
          <a:blip r:embed="rId2"/>
          <a:srcRect l="0" t="0" r="77874" b="0"/>
          <a:stretch/>
        </p:blipFill>
        <p:spPr>
          <a:xfrm rot="210000">
            <a:off x="2514240" y="2942280"/>
            <a:ext cx="240480" cy="21924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3"/>
          <a:stretch/>
        </p:blipFill>
        <p:spPr>
          <a:xfrm>
            <a:off x="1301040" y="820440"/>
            <a:ext cx="6241320" cy="356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10" descr=""/>
          <p:cNvPicPr/>
          <p:nvPr/>
        </p:nvPicPr>
        <p:blipFill>
          <a:blip r:embed="rId1"/>
          <a:stretch/>
        </p:blipFill>
        <p:spPr>
          <a:xfrm>
            <a:off x="1010880" y="857160"/>
            <a:ext cx="6263280" cy="5360760"/>
          </a:xfrm>
          <a:prstGeom prst="rect">
            <a:avLst/>
          </a:prstGeom>
          <a:ln w="0">
            <a:noFill/>
          </a:ln>
        </p:spPr>
      </p:pic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7800" cy="657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3728.O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1" name="Rectangle 1"/>
          <p:cNvSpPr/>
          <p:nvPr/>
        </p:nvSpPr>
        <p:spPr>
          <a:xfrm>
            <a:off x="4423320" y="1821240"/>
            <a:ext cx="2607480" cy="615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52" name="Content Placeholder 4" descr=""/>
          <p:cNvPicPr/>
          <p:nvPr/>
        </p:nvPicPr>
        <p:blipFill>
          <a:blip r:embed="rId2"/>
          <a:srcRect l="0" t="0" r="0" b="5897"/>
          <a:stretch/>
        </p:blipFill>
        <p:spPr>
          <a:xfrm>
            <a:off x="5070600" y="857160"/>
            <a:ext cx="2081880" cy="2375640"/>
          </a:xfrm>
          <a:prstGeom prst="rect">
            <a:avLst/>
          </a:prstGeom>
          <a:ln w="9525">
            <a:noFill/>
          </a:ln>
        </p:spPr>
      </p:pic>
      <p:pic>
        <p:nvPicPr>
          <p:cNvPr id="253" name="Picture 2" descr=""/>
          <p:cNvPicPr/>
          <p:nvPr/>
        </p:nvPicPr>
        <p:blipFill>
          <a:blip r:embed="rId3"/>
          <a:stretch/>
        </p:blipFill>
        <p:spPr>
          <a:xfrm>
            <a:off x="4213800" y="3481200"/>
            <a:ext cx="4726440" cy="255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42977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2025-01-14T11:02:38Z</dcterms:modified>
  <cp:revision>322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